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3" r:id="rId1"/>
  </p:sldMasterIdLst>
  <p:notesMasterIdLst>
    <p:notesMasterId r:id="rId19"/>
  </p:notesMasterIdLst>
  <p:sldIdLst>
    <p:sldId id="256" r:id="rId2"/>
    <p:sldId id="272" r:id="rId3"/>
    <p:sldId id="275" r:id="rId4"/>
    <p:sldId id="276" r:id="rId5"/>
    <p:sldId id="258" r:id="rId6"/>
    <p:sldId id="259" r:id="rId7"/>
    <p:sldId id="263" r:id="rId8"/>
    <p:sldId id="279" r:id="rId9"/>
    <p:sldId id="277" r:id="rId10"/>
    <p:sldId id="284" r:id="rId11"/>
    <p:sldId id="266" r:id="rId12"/>
    <p:sldId id="280" r:id="rId13"/>
    <p:sldId id="281" r:id="rId14"/>
    <p:sldId id="282" r:id="rId15"/>
    <p:sldId id="283" r:id="rId16"/>
    <p:sldId id="285" r:id="rId17"/>
    <p:sldId id="271" r:id="rId18"/>
  </p:sldIdLst>
  <p:sldSz cx="12192000" cy="6858000"/>
  <p:notesSz cx="6797675" cy="9926638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AF1C6-C514-4014-9825-F0DCEF8FE155}" type="datetimeFigureOut">
              <a:rPr lang="ru-RU" smtClean="0"/>
              <a:t>20.06.2019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AE8BFC-2758-4C36-B6E9-7796C14D2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976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07026-FEF7-4052-8326-4D77EF9D9A77}" type="datetime1">
              <a:rPr lang="ru-RU" smtClean="0"/>
              <a:t>20.06.2019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57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EE0D-0D69-4E8D-9BDF-58F4CF4EBD32}" type="datetime1">
              <a:rPr lang="ru-RU" smtClean="0"/>
              <a:t>20.06.2019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64528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EE0D-0D69-4E8D-9BDF-58F4CF4EBD32}" type="datetime1">
              <a:rPr lang="ru-RU" smtClean="0"/>
              <a:t>20.06.2019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79565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EE0D-0D69-4E8D-9BDF-58F4CF4EBD32}" type="datetime1">
              <a:rPr lang="ru-RU" smtClean="0"/>
              <a:t>20.06.2019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00359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EE0D-0D69-4E8D-9BDF-58F4CF4EBD32}" type="datetime1">
              <a:rPr lang="ru-RU" smtClean="0"/>
              <a:t>20.06.2019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61660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EE0D-0D69-4E8D-9BDF-58F4CF4EBD32}" type="datetime1">
              <a:rPr lang="ru-RU" smtClean="0"/>
              <a:t>20.06.2019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34597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EE0D-0D69-4E8D-9BDF-58F4CF4EBD32}" type="datetime1">
              <a:rPr lang="ru-RU" smtClean="0"/>
              <a:t>20.06.2019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18401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BA5A2-A49E-4A25-97D0-4749E96D4506}" type="datetime1">
              <a:rPr lang="ru-RU" smtClean="0"/>
              <a:t>20.06.2019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996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4EBD9-4C09-46E1-B5C2-CBB594A1257F}" type="datetime1">
              <a:rPr lang="ru-RU" smtClean="0"/>
              <a:t>20.06.2019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20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6CF0C-02BA-4A37-AA4A-6BA498EE0891}" type="datetime1">
              <a:rPr lang="ru-RU" smtClean="0"/>
              <a:t>20.06.2019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49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2456-F343-4B19-8A20-77CE20301CF9}" type="datetime1">
              <a:rPr lang="ru-RU" smtClean="0"/>
              <a:t>20.06.2019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4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0533-A73A-444B-8880-9A46F2E3D8BB}" type="datetime1">
              <a:rPr lang="ru-RU" smtClean="0"/>
              <a:t>20.06.2019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56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99C44-CBD9-4BBF-8C28-83E1D3B34681}" type="datetime1">
              <a:rPr lang="ru-RU" smtClean="0"/>
              <a:t>20.06.2019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92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0A5-F031-46B3-B0A3-7DA82772565C}" type="datetime1">
              <a:rPr lang="ru-RU" smtClean="0"/>
              <a:t>20.06.2019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8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0E0C-E270-4B77-9217-46CB9C66904D}" type="datetime1">
              <a:rPr lang="ru-RU" smtClean="0"/>
              <a:t>20.06.2019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46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52F51-3B64-43DE-861B-EAE8818E3C94}" type="datetime1">
              <a:rPr lang="ru-RU" smtClean="0"/>
              <a:t>20.06.2019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61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359E-4A79-4DEA-84E1-471EA501503A}" type="datetime1">
              <a:rPr lang="ru-RU" smtClean="0"/>
              <a:t>20.06.2019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25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653EE0D-0D69-4E8D-9BDF-58F4CF4EBD32}" type="datetime1">
              <a:rPr lang="ru-RU" smtClean="0"/>
              <a:t>20.06.2019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038DA8-80D5-4F16-9D84-E23F6E675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15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Google Shape;5136;p1"/>
          <p:cNvSpPr txBox="1">
            <a:spLocks noGrp="1"/>
          </p:cNvSpPr>
          <p:nvPr>
            <p:ph type="ctrTitle"/>
          </p:nvPr>
        </p:nvSpPr>
        <p:spPr>
          <a:xfrm>
            <a:off x="2348588" y="2624624"/>
            <a:ext cx="7113300" cy="25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ru-RU" sz="3600" b="1" dirty="0" smtClean="0"/>
              <a:t>Проблемы, возникающие у участников </a:t>
            </a:r>
            <a:r>
              <a:rPr lang="ru-RU" sz="3600" b="1" dirty="0" err="1" smtClean="0"/>
              <a:t>вэд</a:t>
            </a:r>
            <a:r>
              <a:rPr lang="ru-RU" sz="3600" b="1" dirty="0" smtClean="0"/>
              <a:t> при подтверждении соответствия на этапе таможенного оформления и после выпуска товаров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>20.06.2019 </a:t>
            </a:r>
            <a:r>
              <a:rPr lang="ru-RU" sz="3600" b="1" dirty="0"/>
              <a:t>г.</a:t>
            </a:r>
            <a:endParaRPr sz="3600" b="1" dirty="0"/>
          </a:p>
        </p:txBody>
      </p:sp>
      <p:sp>
        <p:nvSpPr>
          <p:cNvPr id="5137" name="Google Shape;5137;p1"/>
          <p:cNvSpPr txBox="1">
            <a:spLocks noGrp="1"/>
          </p:cNvSpPr>
          <p:nvPr>
            <p:ph type="subTitle" idx="1"/>
          </p:nvPr>
        </p:nvSpPr>
        <p:spPr>
          <a:xfrm>
            <a:off x="0" y="5856716"/>
            <a:ext cx="7260546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r>
              <a:rPr lang="ru-RU" sz="2800" dirty="0"/>
              <a:t>Бурьянов П.Д., к.т.н</a:t>
            </a:r>
            <a:r>
              <a:rPr lang="ru-RU" sz="2800" dirty="0" smtClean="0"/>
              <a:t>.</a:t>
            </a:r>
          </a:p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endParaRPr lang="ru-RU" sz="2800" dirty="0" smtClean="0"/>
          </a:p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r>
              <a:rPr lang="ru-RU" sz="2800" dirty="0" smtClean="0"/>
              <a:t>Курочкина О.Л., адвокат</a:t>
            </a:r>
            <a:endParaRPr sz="2800" dirty="0"/>
          </a:p>
        </p:txBody>
      </p:sp>
      <p:cxnSp>
        <p:nvCxnSpPr>
          <p:cNvPr id="5138" name="Google Shape;5138;p1"/>
          <p:cNvCxnSpPr/>
          <p:nvPr/>
        </p:nvCxnSpPr>
        <p:spPr>
          <a:xfrm rot="10800000" flipH="1">
            <a:off x="155448" y="1219162"/>
            <a:ext cx="11190000" cy="59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39" name="Google Shape;5139;p1"/>
          <p:cNvCxnSpPr/>
          <p:nvPr/>
        </p:nvCxnSpPr>
        <p:spPr>
          <a:xfrm rot="10800000" flipH="1">
            <a:off x="164592" y="1075188"/>
            <a:ext cx="11180700" cy="86100"/>
          </a:xfrm>
          <a:prstGeom prst="straightConnector1">
            <a:avLst/>
          </a:prstGeom>
          <a:noFill/>
          <a:ln w="508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при Отборе ПРОБ И ОБРАЗЦОВ продукции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913774" y="1610436"/>
            <a:ext cx="11000722" cy="4180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исследований (испытаний) и измерений в целях оценки (подтверждения) соответствия необходимо использовать образцы продукции, подлежащей выпуску в обращение на территории Российской Федерации, в связи с чем ранее выпущенная продукция не может служить в качестве образцов продукции, подлежащей ввозу в целях дальнейшего выпуска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соответствии со статьей 23 Федерального закона от 27.12.2002 N 184-ФЗ "О техническом регулировании" объектом обязательного подтверждения соответствия может быть только продукция, выпускаемая в обращение на территории РФ.</a:t>
            </a:r>
          </a:p>
          <a:p>
            <a:pPr marL="0" indent="0">
              <a:buNone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10</a:t>
            </a:fld>
            <a:endParaRPr lang="ru-RU"/>
          </a:p>
        </p:txBody>
      </p: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73011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знака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838200" y="1548567"/>
            <a:ext cx="10515600" cy="46283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 единого знака обращения продукции на рынке государств-членов Таможенного союза утверждено Решением КТС от 15.07.2011 г. № 711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11</a:t>
            </a:fld>
            <a:endParaRPr lang="ru-RU"/>
          </a:p>
        </p:txBody>
      </p: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1030" name="Picture 6" descr="http://fb.ru/misc/i/gallery/30676/13809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2812488"/>
            <a:ext cx="4095022" cy="307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254415" y="3579897"/>
            <a:ext cx="5017490" cy="1535906"/>
          </a:xfrm>
          <a:prstGeom prst="rect">
            <a:avLst/>
          </a:prstGeom>
          <a:ln w="28575" cmpd="dbl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/>
              <a:t>Маркировка единым знаком обращения осуществляется </a:t>
            </a:r>
            <a:endParaRPr lang="ru-RU" dirty="0" smtClean="0"/>
          </a:p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ПЕРЕД ВЫПУСКОМ ПРОДУКЦИИ В ОБРАЩЕНИЕ </a:t>
            </a:r>
          </a:p>
          <a:p>
            <a:pPr algn="ctr">
              <a:defRPr/>
            </a:pPr>
            <a:r>
              <a:rPr lang="ru-RU" dirty="0" smtClean="0"/>
              <a:t>на </a:t>
            </a:r>
            <a:r>
              <a:rPr lang="ru-RU" dirty="0"/>
              <a:t>рынок Евразийского экономического союза.</a:t>
            </a:r>
            <a:endParaRPr lang="ru-RU" sz="2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5148" y="6077395"/>
            <a:ext cx="1119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Единый знак обращения наносится на каждую единицу продукции, упаковку или сопроводительную документацию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649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при нанесении </a:t>
            </a:r>
            <a:r>
              <a:rPr lang="ru-RU" sz="3200" dirty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</a:t>
            </a:r>
            <a:br>
              <a:rPr lang="ru-RU" sz="3200" dirty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знака обращения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Европейские поставщики отказываются наносить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маркировку EAC, если на него еще не оформлен сертификат соответствия.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ввезенная в РФ партия товара для последующей сертификации изначально попадает под нарушение, т.к. ФТС считает, что пересекать границу товар должен уже с нанесенной маркировкой.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096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участников </a:t>
            </a:r>
            <a:r>
              <a:rPr lang="ru-RU" sz="3200" dirty="0" err="1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вэд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аннулирование)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отказ в выпуске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административной ответственности (часть 3 статьи 16.2 КоАП РФ) 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Дело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№А60-24464/2019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13</a:t>
            </a:fld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0498608" y="23670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577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участников </a:t>
            </a:r>
            <a:r>
              <a:rPr lang="ru-RU" sz="3200" dirty="0" err="1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вэд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проверки после выпуска таможенный орган самостоятельно проверяет правомерность выдачи сертификата соответствия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 обнаружения нарушений возбуждает в отношении участника ВЭД дело о Привлечении к административной ответственности (часть 3 статьи 16.2 КоАП РФ) 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14</a:t>
            </a:fld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1277600" y="23670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066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участников </a:t>
            </a:r>
            <a:r>
              <a:rPr lang="ru-RU" sz="3200" dirty="0" err="1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вэд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828800"/>
            <a:ext cx="10363826" cy="3962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Таможенные органы имеют право запрашивать, в том числе документы на основаниях которых выдан тот или иной документ (протокол испытаний, описание и т.д.) как после выпуска, так и в момент оформления (Рекомендации ФТС России,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Росаккредитации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27.02.2019)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ВЭД Невозможно проверить легитимность выдачи протокола испытаний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реестра по протоколам испытаний в открытом доступе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испытательные лаборатории отчитываются перед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РОСАККРЕДИТАЦИей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исключительно указанием номеров, которые зарегистрированы внутри лаборатории, т.е. во внутреннем журнале учета за определенный период. Сами протоколы испытаний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публикуются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15</a:t>
            </a:fld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1373134" y="199240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633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участников </a:t>
            </a:r>
            <a:r>
              <a:rPr lang="ru-RU" sz="3200" dirty="0" err="1" smtClean="0">
                <a:solidFill>
                  <a:srgbClr val="4BCAA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вэд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828800"/>
            <a:ext cx="10363826" cy="3962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НЕВОЗМОЖНОСТЬ ВНЕСЕНИЯ ИЗМЕНЕНИЙ  В ДЕКЛАРАЦИЮ СООТВЕТСТВИЯ И В СЕРТИФИКАТ СООТВЕТСТВИЯ, в том числе в следующих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(опечаток);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организационно-правовой формы, места нахождения (адреса юридического лица), адреса места осуществления деятельности (в случае, если адреса различаются), номера телефона и (или) адреса электронной почты заявителя;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кода (кодов) ТН ВЭД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ЕАЭС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382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 txBox="1">
            <a:spLocks/>
          </p:cNvSpPr>
          <p:nvPr/>
        </p:nvSpPr>
        <p:spPr>
          <a:xfrm>
            <a:off x="752071" y="2907319"/>
            <a:ext cx="6604000" cy="2975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dirty="0" smtClean="0"/>
              <a:t>КУРОЧКИНА О.Л., адвокат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dirty="0" smtClean="0"/>
              <a:t>АК «ПРАВО для БИЗНЕСА» АПМО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dirty="0" smtClean="0"/>
              <a:t>+7(903)2540640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 smtClean="0"/>
              <a:t>kurochkina@law4.biz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ОСТАЛИСЬ ВОПРОСЫ?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17</a:t>
            </a:fld>
            <a:endParaRPr lang="ru-RU"/>
          </a:p>
        </p:txBody>
      </p:sp>
      <p:cxnSp>
        <p:nvCxnSpPr>
          <p:cNvPr id="9" name="Прямая соединительная линия 8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7490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соответствия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2</a:t>
            </a:fld>
            <a:endParaRPr lang="ru-RU"/>
          </a:p>
        </p:txBody>
      </p:sp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7" name="Прямоугольник 6"/>
          <p:cNvSpPr/>
          <p:nvPr/>
        </p:nvSpPr>
        <p:spPr>
          <a:xfrm>
            <a:off x="913419" y="2045320"/>
            <a:ext cx="4215534" cy="499917"/>
          </a:xfrm>
          <a:prstGeom prst="rect">
            <a:avLst/>
          </a:prstGeom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ДОБРОВОЛЬНАЯ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293" y="2046888"/>
            <a:ext cx="4215534" cy="499917"/>
          </a:xfrm>
          <a:prstGeom prst="rect">
            <a:avLst/>
          </a:prstGeom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17080" y="3933820"/>
            <a:ext cx="4215534" cy="1279203"/>
          </a:xfrm>
          <a:prstGeom prst="rect">
            <a:avLst/>
          </a:prstGeom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ПРИНЯТИЯ ДЕКЛАРАЦИИ О СООТВЕТСТВИИ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26322" y="3933820"/>
            <a:ext cx="4215534" cy="1279203"/>
          </a:xfrm>
          <a:prstGeom prst="rect">
            <a:avLst/>
          </a:prstGeom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ОБЯЗАТЕЛЬНОЙ СЕРТИФИКАЦИИ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>
            <a:stCxn id="8" idx="2"/>
            <a:endCxn id="10" idx="0"/>
          </p:cNvCxnSpPr>
          <p:nvPr/>
        </p:nvCxnSpPr>
        <p:spPr>
          <a:xfrm flipH="1">
            <a:off x="4824847" y="2546805"/>
            <a:ext cx="3439213" cy="1387015"/>
          </a:xfrm>
          <a:prstGeom prst="straightConnector1">
            <a:avLst/>
          </a:prstGeom>
          <a:ln w="38100" cmpd="dbl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8" idx="2"/>
            <a:endCxn id="11" idx="0"/>
          </p:cNvCxnSpPr>
          <p:nvPr/>
        </p:nvCxnSpPr>
        <p:spPr>
          <a:xfrm>
            <a:off x="8264060" y="2546805"/>
            <a:ext cx="1370029" cy="1387015"/>
          </a:xfrm>
          <a:prstGeom prst="straightConnector1">
            <a:avLst/>
          </a:prstGeom>
          <a:ln w="38100" cmpd="dbl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791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ПОДТВЕРЖДЕНИЯ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Постановление Правительства № 982 от 01.12.2009 «</a:t>
            </a:r>
            <a:r>
              <a:rPr lang="ru-RU" dirty="0" smtClean="0"/>
              <a:t>Об утверждении </a:t>
            </a:r>
            <a:r>
              <a:rPr lang="ru-RU" dirty="0"/>
              <a:t>единого перечня продукции, подлежащей обязательной </a:t>
            </a:r>
            <a:r>
              <a:rPr lang="ru-RU" dirty="0" smtClean="0"/>
              <a:t>сертификации»</a:t>
            </a:r>
          </a:p>
          <a:p>
            <a:r>
              <a:rPr lang="ru-RU" dirty="0" smtClean="0"/>
              <a:t>Информация </a:t>
            </a:r>
            <a:r>
              <a:rPr lang="ru-RU" dirty="0"/>
              <a:t>ФТС России «О продукции, подлежащей </a:t>
            </a:r>
            <a:r>
              <a:rPr lang="ru-RU" dirty="0" smtClean="0"/>
              <a:t>обязательному подтверждению </a:t>
            </a:r>
            <a:r>
              <a:rPr lang="ru-RU" dirty="0"/>
              <a:t>соответствия при помещении под таможенные </a:t>
            </a:r>
            <a:r>
              <a:rPr lang="ru-RU" dirty="0" smtClean="0"/>
              <a:t>процедуры, предусматривающие </a:t>
            </a:r>
            <a:r>
              <a:rPr lang="ru-RU" dirty="0"/>
              <a:t>возможность отчуждения или использования в соответствии с </a:t>
            </a:r>
            <a:r>
              <a:rPr lang="ru-RU" dirty="0" smtClean="0"/>
              <a:t>ее назначением </a:t>
            </a:r>
            <a:r>
              <a:rPr lang="ru-RU" dirty="0"/>
              <a:t>в Российской Федерации, с указанием кодов ТН ВЭД ЕАЭС»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16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 соответствия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ПРАКТИКЕ: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и ИСПОЛЬЗОВАНИЕ «ОТКАЗНЫХ ПИСЕМ»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ВНИИС (противоречия в содержании)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для участников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вэд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выпуске товаров (Дело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А32-51386/2018)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 дел об административных правонарушениях (Дело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А40-292374/18)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51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Схемы оценки соответствия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Комиссия ТС. Решение от 07.04.2011 г. № 621. «О Положении о порядке применения типовых схем оценки (подтверждения) соответствия требованиям технических регламентов Таможенного союза»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Коллегия ЕЭК. Решение от 25.12.2002 г. № 293 (с изменениями на 15.11.2016 г.) «О единых формах сертификата соответствия и декларации о соответствии требованиям технических регламентов Евразийского экономического союза и правилах их оформления»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5</a:t>
            </a:fld>
            <a:endParaRPr lang="ru-RU"/>
          </a:p>
        </p:txBody>
      </p: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75883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схем оценки соответствия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1548568"/>
            <a:ext cx="10363826" cy="39429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Типовая схема подтверждения соответствия представляет собой набор действий (элементов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результаты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используются для принятия решения о соответствии (несоответствии)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 требованиям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регламента.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общем случае такими действиями (элементами) могут считаться: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анализ технической документации;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идентификация, испытания продукции, исследования типа продукции;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оценка производства, производственный контроль;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выдача сертификата соответствия, принятие декларации о соответствии техническим регламентам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единой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форме, утвержденной Комиссией Таможенного союза (далее - сертификат соответствия,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о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соответствии);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регистрация декларации о соответствии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нанесение единого знака обращения продукции на рынке государств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членов Таможенного союза 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- нанесение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знака обращения);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инспекционный контроль.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6</a:t>
            </a:fld>
            <a:endParaRPr lang="ru-RU"/>
          </a:p>
        </p:txBody>
      </p: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1381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Идентификация,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 продукции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продукции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- процедура отнесения продукции к области применения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регламента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Союза и установления соответствия продукции технической документации на данную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продукцию.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31814-2012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«Оценка соответствия. Общие правила отбора образцов для испытаний продукции при подтверждении соответствия»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ФТС России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Росаккредитации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порядке совершения таможенных операций, связанных с ввозом в Российскую Федерацию товаров в качестве проб и образцов для целей проведения исследований и испытаний продукции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27.02.2019г.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7</a:t>
            </a:fld>
            <a:endParaRPr lang="ru-RU"/>
          </a:p>
        </p:txBody>
      </p: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2436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041" y="1430993"/>
            <a:ext cx="8267700" cy="543894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Идентификация,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 продукции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8</a:t>
            </a:fld>
            <a:endParaRPr lang="ru-RU"/>
          </a:p>
        </p:txBody>
      </p: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11008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58342" y="164554"/>
            <a:ext cx="7995458" cy="81528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при Отборе ПРОБ И ОБРАЗЦОВ продукции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913774" y="1610436"/>
            <a:ext cx="11000722" cy="4180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ФТС России и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Росаккредитации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порядке совершения таможенных операций, связанных с ввозом в Российскую Федерацию товаров в качестве проб и образцов для целей проведения исследований и испытаний продукции от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27.02.2019г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в отличии от Межгосударственного стандарта ГОСТ 31814-2012, не предусматривают отбор образцов для партии продукции, если местом нахождения партии является склад изготовителя.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отбор образцов для лабораторных испытаний, необходимо осуществить ввоз всей партии. Импортер лишается возможности сначала ввезти минимальное количество образцов под испытания, и только после этого принимать решение о ввозе всей партии товара, принимая на себя риск финансовых потерь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неудовлетворительных результатов лабораторных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испытаний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38DA8-80D5-4F16-9D84-E23F6E675333}" type="slidenum">
              <a:rPr lang="ru-RU" smtClean="0"/>
              <a:t>9</a:t>
            </a:fld>
            <a:endParaRPr lang="ru-RU"/>
          </a:p>
        </p:txBody>
      </p: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V="1">
            <a:off x="155448" y="1219030"/>
            <a:ext cx="11189886" cy="59832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/>
          <p:cNvCxnSpPr>
            <a:cxnSpLocks noChangeShapeType="1"/>
          </p:cNvCxnSpPr>
          <p:nvPr/>
        </p:nvCxnSpPr>
        <p:spPr bwMode="auto">
          <a:xfrm flipV="1">
            <a:off x="164592" y="1075097"/>
            <a:ext cx="11180742" cy="86191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2148134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104</TotalTime>
  <Words>847</Words>
  <Application>Microsoft Office PowerPoint</Application>
  <PresentationFormat>Произвольный</PresentationFormat>
  <Paragraphs>95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Капля</vt:lpstr>
      <vt:lpstr>Проблемы, возникающие у участников вэд при подтверждении соответствия на этапе таможенного оформления и после выпуска товаров  20.06.2019 г.</vt:lpstr>
      <vt:lpstr>Оценка соответствия</vt:lpstr>
      <vt:lpstr>ОБЯЗАННОСТЬ ПОДТВЕРЖДЕНИЯ соответствия</vt:lpstr>
      <vt:lpstr>ОБЯЗАННОСТЬ ПОДТВЕРЖДЕНИЯ соответствия</vt:lpstr>
      <vt:lpstr>Схемы оценки соответствия</vt:lpstr>
      <vt:lpstr>Элементы схем оценки соответствия</vt:lpstr>
      <vt:lpstr>Идентификация,  испытания продукции</vt:lpstr>
      <vt:lpstr>Идентификация,  испытания продукции</vt:lpstr>
      <vt:lpstr>Проблемы при Отборе ПРОБ И ОБРАЗЦОВ продукции</vt:lpstr>
      <vt:lpstr>Проблемы при Отборе ПРОБ И ОБРАЗЦОВ продукции</vt:lpstr>
      <vt:lpstr>Нанесение единого  знака обращения</vt:lpstr>
      <vt:lpstr>ПРОБЛЕМЫ при нанесении единого  знака обращения</vt:lpstr>
      <vt:lpstr>ПРОБЛЕМЫ участников вэд</vt:lpstr>
      <vt:lpstr>ПРОБЛЕМЫ участников вэд</vt:lpstr>
      <vt:lpstr>ПРОБЛЕМЫ участников вэд</vt:lpstr>
      <vt:lpstr>ПРОБЛЕМЫ участников вэд</vt:lpstr>
      <vt:lpstr>ОСТАЛИСЬ ВОПРОСЫ?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Технические регламенты Таможенного союза.  Практика оценки соответствия.  22.05.2019 г.</dc:title>
  <dc:creator>Оксана</dc:creator>
  <cp:lastModifiedBy>Митичева М.В. (352)</cp:lastModifiedBy>
  <cp:revision>14</cp:revision>
  <dcterms:modified xsi:type="dcterms:W3CDTF">2019-06-20T07:23:46Z</dcterms:modified>
</cp:coreProperties>
</file>